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A309F0-3E4A-45A2-A130-905A3C9E747E}" type="datetimeFigureOut">
              <a:rPr lang="en-US" smtClean="0"/>
              <a:t>6/17/2013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AC032B-A90B-4577-84E1-629BEE2C440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5251EF-5097-444F-9723-5D5E649FFC15}"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FF4BE-69DA-4DC8-999E-1AE1BC0116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251EF-5097-444F-9723-5D5E649FFC15}"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FF4BE-69DA-4DC8-999E-1AE1BC0116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251EF-5097-444F-9723-5D5E649FFC15}"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FF4BE-69DA-4DC8-999E-1AE1BC0116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251EF-5097-444F-9723-5D5E649FFC15}"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FF4BE-69DA-4DC8-999E-1AE1BC0116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5251EF-5097-444F-9723-5D5E649FFC15}" type="datetimeFigureOut">
              <a:rPr lang="en-US" smtClean="0"/>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FF4BE-69DA-4DC8-999E-1AE1BC0116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5251EF-5097-444F-9723-5D5E649FFC15}"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FF4BE-69DA-4DC8-999E-1AE1BC0116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5251EF-5097-444F-9723-5D5E649FFC15}" type="datetimeFigureOut">
              <a:rPr lang="en-US" smtClean="0"/>
              <a:t>6/17/2013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4FF4BE-69DA-4DC8-999E-1AE1BC0116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5251EF-5097-444F-9723-5D5E649FFC15}" type="datetimeFigureOut">
              <a:rPr lang="en-US" smtClean="0"/>
              <a:t>6/17/2013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4FF4BE-69DA-4DC8-999E-1AE1BC0116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5251EF-5097-444F-9723-5D5E649FFC15}" type="datetimeFigureOut">
              <a:rPr lang="en-US" smtClean="0"/>
              <a:t>6/17/2013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4FF4BE-69DA-4DC8-999E-1AE1BC0116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251EF-5097-444F-9723-5D5E649FFC15}"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FF4BE-69DA-4DC8-999E-1AE1BC0116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251EF-5097-444F-9723-5D5E649FFC15}" type="datetimeFigureOut">
              <a:rPr lang="en-US" smtClean="0"/>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FF4BE-69DA-4DC8-999E-1AE1BC0116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251EF-5097-444F-9723-5D5E649FFC15}" type="datetimeFigureOut">
              <a:rPr lang="en-US" smtClean="0"/>
              <a:t>6/17/2013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FF4BE-69DA-4DC8-999E-1AE1BC0116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print"/>
          <a:srcRect/>
          <a:stretch>
            <a:fillRect/>
          </a:stretch>
        </p:blipFill>
        <p:spPr bwMode="auto">
          <a:xfrm>
            <a:off x="3286116" y="714356"/>
            <a:ext cx="3000396" cy="3600473"/>
          </a:xfrm>
          <a:prstGeom prst="rect">
            <a:avLst/>
          </a:prstGeom>
          <a:noFill/>
          <a:ln w="9525">
            <a:noFill/>
            <a:miter lim="800000"/>
            <a:headEnd/>
            <a:tailEnd/>
          </a:ln>
        </p:spPr>
      </p:pic>
      <p:sp>
        <p:nvSpPr>
          <p:cNvPr id="8" name="Title 1"/>
          <p:cNvSpPr txBox="1">
            <a:spLocks/>
          </p:cNvSpPr>
          <p:nvPr/>
        </p:nvSpPr>
        <p:spPr>
          <a:xfrm>
            <a:off x="857224" y="3000372"/>
            <a:ext cx="7215238" cy="714380"/>
          </a:xfrm>
          <a:prstGeom prst="rect">
            <a:avLst/>
          </a:prstGeom>
        </p:spPr>
        <p:txBody>
          <a:bodyPr vert="horz" lIns="91440" tIns="45720" rIns="91440" bIns="45720" rtlCol="0" anchor="t" anchorCtr="0">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pl-PL" sz="3200" b="1" i="0" u="none" strike="noStrike" kern="1200" cap="none" spc="0" normalizeH="0" baseline="0" noProof="0" dirty="0" smtClean="0">
                <a:ln>
                  <a:noFill/>
                </a:ln>
                <a:solidFill>
                  <a:schemeClr val="tx1"/>
                </a:solidFill>
                <a:effectLst/>
                <a:uLnTx/>
                <a:uFillTx/>
                <a:latin typeface="+mj-lt"/>
                <a:ea typeface="+mj-ea"/>
                <a:cs typeface="+mj-cs"/>
              </a:rPr>
              <a:t/>
            </a:r>
            <a:br>
              <a:rPr kumimoji="0" lang="pl-PL" sz="3200" b="1" i="0" u="none" strike="noStrike" kern="1200" cap="none" spc="0" normalizeH="0" baseline="0" noProof="0" dirty="0" smtClean="0">
                <a:ln>
                  <a:noFill/>
                </a:ln>
                <a:solidFill>
                  <a:schemeClr val="tx1"/>
                </a:solidFill>
                <a:effectLst/>
                <a:uLnTx/>
                <a:uFillTx/>
                <a:latin typeface="+mj-lt"/>
                <a:ea typeface="+mj-ea"/>
                <a:cs typeface="+mj-cs"/>
              </a:rPr>
            </a:br>
            <a:endParaRPr kumimoji="0" lang="hr-HR"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Content Placeholder 2"/>
          <p:cNvSpPr txBox="1">
            <a:spLocks/>
          </p:cNvSpPr>
          <p:nvPr/>
        </p:nvSpPr>
        <p:spPr>
          <a:xfrm>
            <a:off x="857224" y="1571612"/>
            <a:ext cx="7758138" cy="4525963"/>
          </a:xfrm>
          <a:prstGeom prst="rect">
            <a:avLst/>
          </a:prstGeom>
        </p:spPr>
        <p:txBody>
          <a:bodyPr vert="horz" lIns="91440" tIns="45720" rIns="91440" bIns="45720" rtlCol="0">
            <a:noAutofit/>
          </a:bodyPr>
          <a:lstStyle/>
          <a:p>
            <a:pPr marL="355600" marR="0" lvl="0" indent="-35560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hr-HR"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10" name="Pravokutnik 9"/>
          <p:cNvSpPr/>
          <p:nvPr/>
        </p:nvSpPr>
        <p:spPr>
          <a:xfrm rot="5400000">
            <a:off x="-3143264" y="3143264"/>
            <a:ext cx="6858000" cy="571472"/>
          </a:xfrm>
          <a:prstGeom prst="rect">
            <a:avLst/>
          </a:prstGeom>
          <a:solidFill>
            <a:srgbClr val="FF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 name="TextBox 5"/>
          <p:cNvSpPr txBox="1"/>
          <p:nvPr/>
        </p:nvSpPr>
        <p:spPr>
          <a:xfrm>
            <a:off x="1714480" y="4643446"/>
            <a:ext cx="6357982" cy="646331"/>
          </a:xfrm>
          <a:prstGeom prst="rect">
            <a:avLst/>
          </a:prstGeom>
          <a:noFill/>
        </p:spPr>
        <p:txBody>
          <a:bodyPr wrap="square" rtlCol="0">
            <a:spAutoFit/>
          </a:bodyPr>
          <a:lstStyle/>
          <a:p>
            <a:endParaRPr lang="hr-HR" dirty="0" smtClean="0"/>
          </a:p>
          <a:p>
            <a:endParaRPr lang="hr-H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print"/>
          <a:srcRect/>
          <a:stretch>
            <a:fillRect/>
          </a:stretch>
        </p:blipFill>
        <p:spPr bwMode="auto">
          <a:xfrm>
            <a:off x="8405839" y="142852"/>
            <a:ext cx="595317" cy="714380"/>
          </a:xfrm>
          <a:prstGeom prst="rect">
            <a:avLst/>
          </a:prstGeom>
          <a:noFill/>
          <a:ln w="9525">
            <a:noFill/>
            <a:miter lim="800000"/>
            <a:headEnd/>
            <a:tailEnd/>
          </a:ln>
        </p:spPr>
      </p:pic>
      <p:sp>
        <p:nvSpPr>
          <p:cNvPr id="8" name="Title 1"/>
          <p:cNvSpPr txBox="1">
            <a:spLocks/>
          </p:cNvSpPr>
          <p:nvPr/>
        </p:nvSpPr>
        <p:spPr>
          <a:xfrm>
            <a:off x="785786" y="142852"/>
            <a:ext cx="7215238" cy="714380"/>
          </a:xfrm>
          <a:prstGeom prst="rect">
            <a:avLst/>
          </a:prstGeom>
        </p:spPr>
        <p:txBody>
          <a:bodyPr vert="horz" lIns="91440" tIns="45720" rIns="91440" bIns="45720" rtlCol="0" anchor="t" anchorCtr="0">
            <a:no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lang="en-US" sz="2400" smtClean="0">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400" smtClean="0">
                <a:latin typeface="+mj-lt"/>
                <a:ea typeface="+mj-ea"/>
                <a:cs typeface="+mj-cs"/>
              </a:rPr>
              <a:t>Association of Employers in Croatian Hospitality is the roof organization of hotels, hotel chains, hotel business suppliers, Hospitality schools and other complementary institutions.</a:t>
            </a:r>
            <a:br>
              <a:rPr lang="en-US" sz="2400" smtClean="0">
                <a:latin typeface="+mj-lt"/>
                <a:ea typeface="+mj-ea"/>
                <a:cs typeface="+mj-cs"/>
              </a:rPr>
            </a:br>
            <a:endParaRPr lang="en-US" sz="2400" smtClean="0">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US" sz="2400" smtClean="0">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400" smtClean="0">
                <a:latin typeface="+mj-lt"/>
                <a:ea typeface="+mj-ea"/>
                <a:cs typeface="+mj-cs"/>
              </a:rPr>
              <a:t/>
            </a:r>
            <a:br>
              <a:rPr lang="en-US" sz="2400" smtClean="0">
                <a:latin typeface="+mj-lt"/>
                <a:ea typeface="+mj-ea"/>
                <a:cs typeface="+mj-cs"/>
              </a:rPr>
            </a:br>
            <a:r>
              <a:rPr kumimoji="0" lang="en-US" sz="3200" b="1" i="0" u="none" strike="noStrike" kern="1200" cap="none" spc="0" normalizeH="0" baseline="0" noProof="0" smtClean="0">
                <a:ln>
                  <a:noFill/>
                </a:ln>
                <a:solidFill>
                  <a:schemeClr val="tx1"/>
                </a:solidFill>
                <a:effectLst/>
                <a:uLnTx/>
                <a:uFillTx/>
                <a:latin typeface="+mj-lt"/>
                <a:ea typeface="+mj-ea"/>
                <a:cs typeface="+mj-cs"/>
              </a:rPr>
              <a:t/>
            </a:r>
            <a:br>
              <a:rPr kumimoji="0" lang="en-US" sz="3200" b="1" i="0" u="none" strike="noStrike" kern="1200" cap="none" spc="0" normalizeH="0" baseline="0" noProof="0" smtClean="0">
                <a:ln>
                  <a:noFill/>
                </a:ln>
                <a:solidFill>
                  <a:schemeClr val="tx1"/>
                </a:solidFill>
                <a:effectLst/>
                <a:uLnTx/>
                <a:uFillTx/>
                <a:latin typeface="+mj-lt"/>
                <a:ea typeface="+mj-ea"/>
                <a:cs typeface="+mj-cs"/>
              </a:rPr>
            </a:b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Content Placeholder 2"/>
          <p:cNvSpPr txBox="1">
            <a:spLocks/>
          </p:cNvSpPr>
          <p:nvPr/>
        </p:nvSpPr>
        <p:spPr>
          <a:xfrm>
            <a:off x="857224" y="1214422"/>
            <a:ext cx="7758138" cy="4525963"/>
          </a:xfrm>
          <a:prstGeom prst="rect">
            <a:avLst/>
          </a:prstGeom>
        </p:spPr>
        <p:txBody>
          <a:bodyPr vert="horz" lIns="91440" tIns="45720" rIns="91440" bIns="45720" rtlCol="0">
            <a:noAutofit/>
          </a:bodyPr>
          <a:lstStyle/>
          <a:p>
            <a:endParaRPr lang="en-US" sz="2400" dirty="0" smtClean="0"/>
          </a:p>
          <a:p>
            <a:pPr marL="342900" lvl="0" indent="-342900"/>
            <a:endParaRPr lang="en-US" sz="2400" dirty="0" smtClean="0"/>
          </a:p>
          <a:p>
            <a:pPr marL="342900" lvl="0" indent="-342900"/>
            <a:endParaRPr lang="en-US" sz="2400" dirty="0" smtClean="0"/>
          </a:p>
          <a:p>
            <a:pPr marL="342900" lvl="0" indent="-342900"/>
            <a:endParaRPr lang="en-US" sz="2400" dirty="0" smtClean="0"/>
          </a:p>
          <a:p>
            <a:pPr marL="342900" lvl="0" indent="-342900"/>
            <a:r>
              <a:rPr lang="en-US" sz="2400" dirty="0" smtClean="0"/>
              <a:t>Our core business is divided into three categories:</a:t>
            </a:r>
          </a:p>
          <a:p>
            <a:pPr lvl="0">
              <a:buFont typeface="Arial" pitchFamily="34" charset="0"/>
              <a:buChar char="•"/>
            </a:pPr>
            <a:r>
              <a:rPr lang="en-US" sz="2400" dirty="0" smtClean="0"/>
              <a:t>    Legislation and lobbying</a:t>
            </a:r>
          </a:p>
          <a:p>
            <a:pPr lvl="0">
              <a:buFont typeface="Arial" pitchFamily="34" charset="0"/>
              <a:buChar char="•"/>
            </a:pPr>
            <a:r>
              <a:rPr lang="en-US" sz="2400" dirty="0" smtClean="0"/>
              <a:t>    Education (:providing education for operational staff and executive education for our GMs, Boards of directors, etc. In collaboration with Croatian and the leading Schools in hospitality worldwide), and</a:t>
            </a:r>
          </a:p>
          <a:p>
            <a:pPr lvl="0">
              <a:buFont typeface="Arial" pitchFamily="34" charset="0"/>
              <a:buChar char="•"/>
            </a:pPr>
            <a:r>
              <a:rPr lang="en-US" sz="2400" dirty="0" smtClean="0"/>
              <a:t>    Membership networking</a:t>
            </a:r>
          </a:p>
          <a:p>
            <a:pPr lvl="0"/>
            <a:endParaRPr lang="en-US" sz="2400" dirty="0" smtClean="0"/>
          </a:p>
          <a:p>
            <a:pPr lvl="0"/>
            <a:endParaRPr lang="en-US" sz="2400" dirty="0" smtClean="0"/>
          </a:p>
        </p:txBody>
      </p:sp>
      <p:sp>
        <p:nvSpPr>
          <p:cNvPr id="10" name="Pravokutnik 9"/>
          <p:cNvSpPr/>
          <p:nvPr/>
        </p:nvSpPr>
        <p:spPr>
          <a:xfrm rot="5400000">
            <a:off x="-3143264" y="3143264"/>
            <a:ext cx="6858000" cy="571472"/>
          </a:xfrm>
          <a:prstGeom prst="rect">
            <a:avLst/>
          </a:prstGeom>
          <a:solidFill>
            <a:srgbClr val="FF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print"/>
          <a:srcRect/>
          <a:stretch>
            <a:fillRect/>
          </a:stretch>
        </p:blipFill>
        <p:spPr bwMode="auto">
          <a:xfrm>
            <a:off x="8405839" y="142852"/>
            <a:ext cx="595317" cy="714380"/>
          </a:xfrm>
          <a:prstGeom prst="rect">
            <a:avLst/>
          </a:prstGeom>
          <a:noFill/>
          <a:ln w="9525">
            <a:noFill/>
            <a:miter lim="800000"/>
            <a:headEnd/>
            <a:tailEnd/>
          </a:ln>
        </p:spPr>
      </p:pic>
      <p:sp>
        <p:nvSpPr>
          <p:cNvPr id="8" name="Title 1"/>
          <p:cNvSpPr txBox="1">
            <a:spLocks/>
          </p:cNvSpPr>
          <p:nvPr/>
        </p:nvSpPr>
        <p:spPr>
          <a:xfrm>
            <a:off x="683568" y="620688"/>
            <a:ext cx="7215238" cy="714380"/>
          </a:xfrm>
          <a:prstGeom prst="rect">
            <a:avLst/>
          </a:prstGeom>
        </p:spPr>
        <p:txBody>
          <a:bodyPr vert="horz" lIns="91440" tIns="45720" rIns="91440" bIns="45720" rtlCol="0" anchor="t" anchorCtr="0">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
            </a:r>
            <a:br>
              <a:rPr kumimoji="0" lang="en-US" sz="2400" b="1" i="0" u="none" strike="noStrike" kern="1200" cap="none" spc="0" normalizeH="0" baseline="0" noProof="0" dirty="0" smtClean="0">
                <a:ln>
                  <a:noFill/>
                </a:ln>
                <a:solidFill>
                  <a:schemeClr val="tx1"/>
                </a:solidFill>
                <a:effectLst/>
                <a:uLnTx/>
                <a:uFillTx/>
                <a:latin typeface="+mj-lt"/>
                <a:ea typeface="+mj-ea"/>
                <a:cs typeface="+mj-cs"/>
              </a:rPr>
            </a:br>
            <a:r>
              <a:rPr kumimoji="0" lang="en-US" sz="2400" i="0" u="none" strike="noStrike" kern="1200" cap="none" spc="0" normalizeH="0" baseline="0" noProof="0" dirty="0" smtClean="0">
                <a:ln>
                  <a:noFill/>
                </a:ln>
                <a:solidFill>
                  <a:schemeClr val="tx1"/>
                </a:solidFill>
                <a:effectLst/>
                <a:uLnTx/>
                <a:uFillTx/>
                <a:latin typeface="+mj-lt"/>
                <a:ea typeface="+mj-ea"/>
                <a:cs typeface="+mj-cs"/>
              </a:rPr>
              <a:t>Our main partners are the Ministry of tourism of the Republic of</a:t>
            </a:r>
            <a:r>
              <a:rPr kumimoji="0" lang="en-US" sz="2400" i="0" u="none" strike="noStrike" kern="1200" cap="none" spc="0" normalizeH="0" noProof="0" dirty="0" smtClean="0">
                <a:ln>
                  <a:noFill/>
                </a:ln>
                <a:solidFill>
                  <a:schemeClr val="tx1"/>
                </a:solidFill>
                <a:effectLst/>
                <a:uLnTx/>
                <a:uFillTx/>
                <a:latin typeface="+mj-lt"/>
                <a:ea typeface="+mj-ea"/>
                <a:cs typeface="+mj-cs"/>
              </a:rPr>
              <a:t> Croatia and the Government of the Republic of Croatia.</a:t>
            </a:r>
            <a:endParaRPr kumimoji="0" lang="hr-HR" sz="2400" i="0" u="none" strike="noStrike" kern="1200" cap="none" spc="0" normalizeH="0" noProof="0" dirty="0" smtClean="0">
              <a:ln>
                <a:noFill/>
              </a:ln>
              <a:solidFill>
                <a:schemeClr val="tx1"/>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2400" i="0" u="none" strike="noStrike" kern="1200" cap="none" spc="0" normalizeH="0" noProof="0" dirty="0" smtClean="0">
              <a:ln>
                <a:noFill/>
              </a:ln>
              <a:solidFill>
                <a:schemeClr val="tx1"/>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400" baseline="0" dirty="0" smtClean="0">
                <a:latin typeface="+mj-lt"/>
                <a:ea typeface="+mj-ea"/>
                <a:cs typeface="+mj-cs"/>
              </a:rPr>
              <a:t>Also</a:t>
            </a:r>
            <a:r>
              <a:rPr lang="en-US" sz="2400" dirty="0" smtClean="0">
                <a:latin typeface="+mj-lt"/>
                <a:ea typeface="+mj-ea"/>
                <a:cs typeface="+mj-cs"/>
              </a:rPr>
              <a:t>, we are the initiators of funding the “upper level” association/institution consisted of other four important associations in tourism sector in Croatia (: Association of travel agencies, Camping association, Association of youth hostels and Small and family hotels Association), in order to strengthen our position of leaders in tourism industry in the Republic of Croatia. </a:t>
            </a:r>
            <a:endParaRPr kumimoji="0" lang="en-US" sz="2400" i="0" u="none" strike="noStrike" kern="1200" cap="none" spc="0" normalizeH="0" baseline="0" noProof="0" dirty="0">
              <a:ln>
                <a:noFill/>
              </a:ln>
              <a:solidFill>
                <a:schemeClr val="tx1"/>
              </a:solidFill>
              <a:effectLst/>
              <a:uLnTx/>
              <a:uFillTx/>
              <a:latin typeface="+mj-lt"/>
              <a:ea typeface="+mj-ea"/>
              <a:cs typeface="+mj-cs"/>
            </a:endParaRPr>
          </a:p>
        </p:txBody>
      </p:sp>
      <p:sp>
        <p:nvSpPr>
          <p:cNvPr id="10" name="Pravokutnik 9"/>
          <p:cNvSpPr/>
          <p:nvPr/>
        </p:nvSpPr>
        <p:spPr>
          <a:xfrm rot="5400000">
            <a:off x="-3143264" y="3143264"/>
            <a:ext cx="6858000" cy="571472"/>
          </a:xfrm>
          <a:prstGeom prst="rect">
            <a:avLst/>
          </a:prstGeom>
          <a:solidFill>
            <a:srgbClr val="FF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print"/>
          <a:srcRect/>
          <a:stretch>
            <a:fillRect/>
          </a:stretch>
        </p:blipFill>
        <p:spPr bwMode="auto">
          <a:xfrm>
            <a:off x="8405839" y="142852"/>
            <a:ext cx="595317" cy="714380"/>
          </a:xfrm>
          <a:prstGeom prst="rect">
            <a:avLst/>
          </a:prstGeom>
          <a:noFill/>
          <a:ln w="9525">
            <a:noFill/>
            <a:miter lim="800000"/>
            <a:headEnd/>
            <a:tailEnd/>
          </a:ln>
        </p:spPr>
      </p:pic>
      <p:sp>
        <p:nvSpPr>
          <p:cNvPr id="8" name="Title 1"/>
          <p:cNvSpPr txBox="1">
            <a:spLocks/>
          </p:cNvSpPr>
          <p:nvPr/>
        </p:nvSpPr>
        <p:spPr>
          <a:xfrm>
            <a:off x="785786" y="142852"/>
            <a:ext cx="7215238" cy="714380"/>
          </a:xfrm>
          <a:prstGeom prst="rect">
            <a:avLst/>
          </a:prstGeom>
        </p:spPr>
        <p:txBody>
          <a:bodyPr vert="horz" lIns="91440" tIns="45720" rIns="91440" bIns="45720" rtlCol="0" anchor="t" anchorCtr="0">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smtClean="0">
                <a:ln>
                  <a:noFill/>
                </a:ln>
                <a:solidFill>
                  <a:schemeClr val="tx1"/>
                </a:solidFill>
                <a:effectLst/>
                <a:uLnTx/>
                <a:uFillTx/>
                <a:latin typeface="+mj-lt"/>
                <a:ea typeface="+mj-ea"/>
                <a:cs typeface="+mj-cs"/>
              </a:rPr>
              <a:t> </a:t>
            </a:r>
            <a:r>
              <a:rPr kumimoji="0" lang="en-US" sz="3200" b="1" i="0" u="none" strike="noStrike" kern="1200" cap="none" spc="0" normalizeH="0" baseline="0" smtClean="0">
                <a:ln>
                  <a:noFill/>
                </a:ln>
                <a:solidFill>
                  <a:schemeClr val="tx1"/>
                </a:solidFill>
                <a:effectLst/>
                <a:uLnTx/>
                <a:uFillTx/>
                <a:latin typeface="+mj-lt"/>
                <a:ea typeface="+mj-ea"/>
                <a:cs typeface="+mj-cs"/>
              </a:rPr>
              <a:t/>
            </a:r>
            <a:br>
              <a:rPr kumimoji="0" lang="en-US" sz="3200" b="1" i="0" u="none" strike="noStrike" kern="1200" cap="none" spc="0" normalizeH="0" baseline="0" smtClean="0">
                <a:ln>
                  <a:noFill/>
                </a:ln>
                <a:solidFill>
                  <a:schemeClr val="tx1"/>
                </a:solidFill>
                <a:effectLst/>
                <a:uLnTx/>
                <a:uFillTx/>
                <a:latin typeface="+mj-lt"/>
                <a:ea typeface="+mj-ea"/>
                <a:cs typeface="+mj-cs"/>
              </a:rPr>
            </a:br>
            <a:endParaRPr kumimoji="0" lang="en-US" sz="3200" b="0" i="0" u="none" strike="noStrike" kern="1200" cap="none" spc="0" normalizeH="0" baseline="0">
              <a:ln>
                <a:noFill/>
              </a:ln>
              <a:solidFill>
                <a:schemeClr val="tx1"/>
              </a:solidFill>
              <a:effectLst/>
              <a:uLnTx/>
              <a:uFillTx/>
              <a:latin typeface="+mj-lt"/>
              <a:ea typeface="+mj-ea"/>
              <a:cs typeface="+mj-cs"/>
            </a:endParaRPr>
          </a:p>
        </p:txBody>
      </p:sp>
      <p:sp>
        <p:nvSpPr>
          <p:cNvPr id="9" name="Content Placeholder 2"/>
          <p:cNvSpPr txBox="1">
            <a:spLocks/>
          </p:cNvSpPr>
          <p:nvPr/>
        </p:nvSpPr>
        <p:spPr>
          <a:xfrm>
            <a:off x="871728" y="813745"/>
            <a:ext cx="7758138" cy="1679152"/>
          </a:xfrm>
          <a:prstGeom prst="rect">
            <a:avLst/>
          </a:prstGeom>
        </p:spPr>
        <p:txBody>
          <a:bodyPr vert="horz" lIns="91440" tIns="45720" rIns="91440" bIns="45720" rtlCol="0">
            <a:noAutofit/>
          </a:bodyPr>
          <a:lstStyle/>
          <a:p>
            <a:pPr fontAlgn="base"/>
            <a:endParaRPr lang="en-US" sz="2400" smtClean="0"/>
          </a:p>
          <a:p>
            <a:pPr fontAlgn="base"/>
            <a:endParaRPr lang="en-US" sz="2400" smtClean="0"/>
          </a:p>
          <a:p>
            <a:pPr fontAlgn="base"/>
            <a:endParaRPr lang="en-US" sz="2400" smtClean="0"/>
          </a:p>
          <a:p>
            <a:pPr fontAlgn="base"/>
            <a:endParaRPr lang="en-US" sz="2400" smtClean="0"/>
          </a:p>
          <a:p>
            <a:pPr fontAlgn="base"/>
            <a:endParaRPr lang="en-US" sz="2400" smtClean="0"/>
          </a:p>
          <a:p>
            <a:pPr fontAlgn="base"/>
            <a:endParaRPr lang="en-US" sz="2400" smtClean="0"/>
          </a:p>
          <a:p>
            <a:pPr fontAlgn="base"/>
            <a:r>
              <a:rPr lang="en-US" sz="2400" smtClean="0"/>
              <a:t>TOURISMlink </a:t>
            </a:r>
            <a:r>
              <a:rPr lang="en-US" sz="2400"/>
              <a:t>is a European demonstration action aiming at improving the competitiveness of the tourism sector by fully using the capabilities of information and communication technologies (ICTs).</a:t>
            </a:r>
          </a:p>
          <a:p>
            <a:pPr fontAlgn="base"/>
            <a:r>
              <a:rPr lang="en-US" sz="2400"/>
              <a:t>The project will create an online platform facilitating the flow of information among tourism service suppliers (such as travel agents and tour operators) and destination tourism enterprises (such as providers of accommodation, transport and complementary services).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a:solidFill>
                <a:srgbClr val="FF0000"/>
              </a:solidFill>
            </a:endParaRPr>
          </a:p>
        </p:txBody>
      </p:sp>
      <p:sp>
        <p:nvSpPr>
          <p:cNvPr id="10" name="Pravokutnik 9"/>
          <p:cNvSpPr/>
          <p:nvPr/>
        </p:nvSpPr>
        <p:spPr>
          <a:xfrm rot="5400000">
            <a:off x="-3143264" y="3143264"/>
            <a:ext cx="6858000" cy="571472"/>
          </a:xfrm>
          <a:prstGeom prst="rect">
            <a:avLst/>
          </a:prstGeom>
          <a:solidFill>
            <a:srgbClr val="FF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971600" y="260648"/>
            <a:ext cx="7200800" cy="369332"/>
          </a:xfrm>
          <a:prstGeom prst="rect">
            <a:avLst/>
          </a:prstGeom>
          <a:noFill/>
        </p:spPr>
        <p:txBody>
          <a:bodyPr wrap="square" rtlCol="0">
            <a:spAutoFit/>
          </a:bodyPr>
          <a:lstStyle/>
          <a:p>
            <a:endParaRPr lang="en-US"/>
          </a:p>
        </p:txBody>
      </p:sp>
      <p:sp>
        <p:nvSpPr>
          <p:cNvPr id="11" name="TextBox 10"/>
          <p:cNvSpPr txBox="1"/>
          <p:nvPr/>
        </p:nvSpPr>
        <p:spPr>
          <a:xfrm>
            <a:off x="899592" y="332656"/>
            <a:ext cx="7488832" cy="1938992"/>
          </a:xfrm>
          <a:prstGeom prst="rect">
            <a:avLst/>
          </a:prstGeom>
          <a:noFill/>
        </p:spPr>
        <p:txBody>
          <a:bodyPr wrap="square" rtlCol="0">
            <a:spAutoFit/>
          </a:bodyPr>
          <a:lstStyle/>
          <a:p>
            <a:endParaRPr lang="en-US" sz="2400" smtClean="0"/>
          </a:p>
          <a:p>
            <a:r>
              <a:rPr lang="en-US" sz="2400" smtClean="0"/>
              <a:t>UPUHH counts 220 institutional members within the following </a:t>
            </a:r>
            <a:r>
              <a:rPr lang="en-US" sz="2400" smtClean="0"/>
              <a:t>categories</a:t>
            </a:r>
            <a:r>
              <a:rPr lang="en-US" sz="2400" smtClean="0"/>
              <a:t>: </a:t>
            </a:r>
            <a:r>
              <a:rPr lang="en-US" sz="2400" smtClean="0"/>
              <a:t>hotels</a:t>
            </a:r>
            <a:r>
              <a:rPr lang="en-US" sz="2400" smtClean="0"/>
              <a:t>, hotel </a:t>
            </a:r>
            <a:r>
              <a:rPr lang="en-US" sz="2400" smtClean="0"/>
              <a:t>chains</a:t>
            </a:r>
            <a:r>
              <a:rPr lang="en-US" sz="2400" smtClean="0"/>
              <a:t>, hotel business </a:t>
            </a:r>
            <a:r>
              <a:rPr lang="en-US" sz="2400" smtClean="0"/>
              <a:t>suppliers</a:t>
            </a:r>
            <a:r>
              <a:rPr lang="en-US" sz="2400" smtClean="0"/>
              <a:t>, hospitality schools and other complementary </a:t>
            </a:r>
            <a:r>
              <a:rPr lang="en-US" sz="2400" smtClean="0"/>
              <a:t>institutions</a:t>
            </a:r>
            <a:r>
              <a:rPr lang="en-US" sz="2400" smtClean="0"/>
              <a:t>.</a:t>
            </a:r>
            <a:endParaRPr lang="en-US" sz="2400"/>
          </a:p>
        </p:txBody>
      </p:sp>
    </p:spTree>
    <p:extLst>
      <p:ext uri="{BB962C8B-B14F-4D97-AF65-F5344CB8AC3E}">
        <p14:creationId xmlns:p14="http://schemas.microsoft.com/office/powerpoint/2010/main" xmlns="" val="1641219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173</Words>
  <Application>Microsoft Office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elza</dc:creator>
  <cp:lastModifiedBy>elza</cp:lastModifiedBy>
  <cp:revision>3</cp:revision>
  <dcterms:created xsi:type="dcterms:W3CDTF">2013-06-17T07:34:56Z</dcterms:created>
  <dcterms:modified xsi:type="dcterms:W3CDTF">2013-06-17T07:57:58Z</dcterms:modified>
</cp:coreProperties>
</file>